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6" r:id="rId3"/>
    <p:sldId id="268" r:id="rId4"/>
    <p:sldId id="271" r:id="rId5"/>
    <p:sldId id="269" r:id="rId6"/>
    <p:sldId id="279" r:id="rId7"/>
    <p:sldId id="277" r:id="rId8"/>
    <p:sldId id="273" r:id="rId9"/>
    <p:sldId id="274" r:id="rId10"/>
    <p:sldId id="278" r:id="rId11"/>
    <p:sldId id="275" r:id="rId12"/>
    <p:sldId id="270" r:id="rId13"/>
    <p:sldId id="280" r:id="rId14"/>
    <p:sldId id="256" r:id="rId15"/>
    <p:sldId id="261" r:id="rId16"/>
    <p:sldId id="264" r:id="rId17"/>
    <p:sldId id="258" r:id="rId18"/>
    <p:sldId id="259" r:id="rId19"/>
    <p:sldId id="266" r:id="rId20"/>
    <p:sldId id="267" r:id="rId21"/>
    <p:sldId id="265" r:id="rId22"/>
    <p:sldId id="263" r:id="rId23"/>
    <p:sldId id="262" r:id="rId24"/>
    <p:sldId id="260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3D4"/>
    <a:srgbClr val="B2D3D2"/>
    <a:srgbClr val="AFD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E598-29A7-4377-A647-E6775CDFA14B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047E-452E-4C24-AF8F-4DF06FF25A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29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E598-29A7-4377-A647-E6775CDFA14B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047E-452E-4C24-AF8F-4DF06FF25A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918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E598-29A7-4377-A647-E6775CDFA14B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047E-452E-4C24-AF8F-4DF06FF25A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063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E598-29A7-4377-A647-E6775CDFA14B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047E-452E-4C24-AF8F-4DF06FF25A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11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E598-29A7-4377-A647-E6775CDFA14B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047E-452E-4C24-AF8F-4DF06FF25A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9554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E598-29A7-4377-A647-E6775CDFA14B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047E-452E-4C24-AF8F-4DF06FF25A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3043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E598-29A7-4377-A647-E6775CDFA14B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047E-452E-4C24-AF8F-4DF06FF25A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8231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E598-29A7-4377-A647-E6775CDFA14B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047E-452E-4C24-AF8F-4DF06FF25A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7249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E598-29A7-4377-A647-E6775CDFA14B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047E-452E-4C24-AF8F-4DF06FF25A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57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E598-29A7-4377-A647-E6775CDFA14B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047E-452E-4C24-AF8F-4DF06FF25A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697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E598-29A7-4377-A647-E6775CDFA14B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047E-452E-4C24-AF8F-4DF06FF25A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626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75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0E598-29A7-4377-A647-E6775CDFA14B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7047E-452E-4C24-AF8F-4DF06FF25A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540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learningapps.org/display?v=pp973b67219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EN098JxNrk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EN098JxNrk?feature=oembed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10" Type="http://schemas.openxmlformats.org/officeDocument/2006/relationships/image" Target="../media/image36.jpe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slide" Target="slide2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display?v=pfarivoxa19" TargetMode="External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slide" Target="slide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3567566" TargetMode="External"/><Relationship Id="rId5" Type="http://schemas.openxmlformats.org/officeDocument/2006/relationships/hyperlink" Target="https://play.kahoot.it/#/?quizId=5042a6b7-0d20-4a8b-95c1-9bdeb33d3504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display?v=pnqguekjn22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0EPTZ89YBw?feature=oembed" TargetMode="External"/><Relationship Id="rId6" Type="http://schemas.openxmlformats.org/officeDocument/2006/relationships/hyperlink" Target="https://www.youtube.com/watch?v=S0EPTZ89YBw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XG-XX83mrpo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G-XX83mrpo?feature=oembed" TargetMode="External"/><Relationship Id="rId6" Type="http://schemas.openxmlformats.org/officeDocument/2006/relationships/hyperlink" Target="https://create.kahoot.it/details/a78e032f-4ff0-4f73-91f2-18ee0fa29862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5BA155-32A3-4564-B26F-FFE2CE066B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SZÜLŐFÖLDEM SZÉP HATÁRA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D802200-3195-491B-A88D-EA7D89A2A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rmAutofit/>
          </a:bodyPr>
          <a:lstStyle/>
          <a:p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Készítette: Koncsek Bálint</a:t>
            </a:r>
          </a:p>
          <a:p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4.osztály</a:t>
            </a:r>
          </a:p>
          <a:p>
            <a:endParaRPr lang="hu-H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hu-HU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Tantárgy: magyar nyelv és irodalom</a:t>
            </a:r>
          </a:p>
          <a:p>
            <a:pPr algn="l"/>
            <a:r>
              <a:rPr lang="hu-HU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Hétszínvilág 4. olvasókönyv</a:t>
            </a:r>
          </a:p>
          <a:p>
            <a:pPr algn="l"/>
            <a:r>
              <a:rPr lang="hu-HU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Kiadói kód: AP-040116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hu-HU" sz="1600" b="0" i="0" dirty="0">
              <a:solidFill>
                <a:srgbClr val="656C70"/>
              </a:solidFill>
              <a:effectLst/>
              <a:latin typeface="Roboto" panose="02000000000000000000" pitchFamily="2" charset="0"/>
            </a:endParaRPr>
          </a:p>
          <a:p>
            <a:endParaRPr lang="hu-H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5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>
                <a:alpha val="75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8C9781-F10C-4FE4-9930-57872582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7200" dirty="0" err="1">
                <a:latin typeface="Algerian" panose="04020705040A02060702" pitchFamily="82" charset="0"/>
              </a:rPr>
              <a:t>HollókŐ</a:t>
            </a:r>
            <a:endParaRPr lang="hu-HU" sz="7200" dirty="0">
              <a:latin typeface="Algerian" panose="04020705040A02060702" pitchFamily="82" charset="0"/>
            </a:endParaRPr>
          </a:p>
        </p:txBody>
      </p:sp>
      <p:pic>
        <p:nvPicPr>
          <p:cNvPr id="1026" name="Picture 2" descr="NOOL - Bemutatkozik Hollókő, ahol virágzik a turizmus">
            <a:extLst>
              <a:ext uri="{FF2B5EF4-FFF2-40B4-BE49-F238E27FC236}">
                <a16:creationId xmlns:a16="http://schemas.microsoft.com/office/drawing/2014/main" id="{10253EF3-1C9F-40F2-9380-DC3E1B7DA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51" y="2006600"/>
            <a:ext cx="3590097" cy="45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4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39" y="0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6" y="100611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38" y="100611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03326AE1-42B1-460E-B0FD-82FB85CC5E50}"/>
              </a:ext>
            </a:extLst>
          </p:cNvPr>
          <p:cNvSpPr txBox="1"/>
          <p:nvPr/>
        </p:nvSpPr>
        <p:spPr>
          <a:xfrm>
            <a:off x="238028" y="612844"/>
            <a:ext cx="529673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Hollókő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ófalu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festői környezetben,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Cserhát hegység dombjai között bújik meg. </a:t>
            </a: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dirty="0">
                <a:solidFill>
                  <a:srgbClr val="00B05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LEGENDA</a:t>
            </a:r>
          </a:p>
          <a:p>
            <a:endParaRPr lang="hu-H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falu neve talán abból a legendából ered, hogy egy várúr szépasszonyt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rabolt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akinek a dajkája boszorkány volt.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dajka szövetkezett az ördöggel, hogy kiszabadíthassák a lányt.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ördögfiak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holló képében elhordták a vár köveit, és az itteni szikla tetején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felépült Hollókő vára.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2B031D1-DFDD-4A15-8EB4-897E9DCDB268}"/>
              </a:ext>
            </a:extLst>
          </p:cNvPr>
          <p:cNvSpPr txBox="1"/>
          <p:nvPr/>
        </p:nvSpPr>
        <p:spPr>
          <a:xfrm>
            <a:off x="6650809" y="612844"/>
            <a:ext cx="53031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Hollókő egy község Nógrád megyében, a Szécsényi járásban. Magyarország egyetlen olyan faluja, amely szerepel az UNESCO világörökség listáján, és így világszerte ismert.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7E93679-124D-422C-AFE3-521B0668A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576" y="3274789"/>
            <a:ext cx="1627773" cy="536494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B54EF1F6-F1A3-40D4-8D0B-0A7975AF66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248" t="43180" r="3460" b="39816"/>
          <a:stretch/>
        </p:blipFill>
        <p:spPr>
          <a:xfrm>
            <a:off x="8766147" y="2652447"/>
            <a:ext cx="3052754" cy="1792161"/>
          </a:xfrm>
          <a:prstGeom prst="rect">
            <a:avLst/>
          </a:prstGeom>
        </p:spPr>
      </p:pic>
      <p:pic>
        <p:nvPicPr>
          <p:cNvPr id="4100" name="Picture 4" descr="Hollókő, a világhíres magyar falu – Az Utazó Magazin">
            <a:extLst>
              <a:ext uri="{FF2B5EF4-FFF2-40B4-BE49-F238E27FC236}">
                <a16:creationId xmlns:a16="http://schemas.microsoft.com/office/drawing/2014/main" id="{9FA6D84C-A29D-424E-A701-063D7BE52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15" y="463655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90010D8C-5346-4CCD-B702-CE0F6010B6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1460" y="4657166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66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39" y="0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6" y="100611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38" y="100611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20FC50DE-7F7F-439A-809E-EC259B54CD70}"/>
              </a:ext>
            </a:extLst>
          </p:cNvPr>
          <p:cNvSpPr txBox="1"/>
          <p:nvPr/>
        </p:nvSpPr>
        <p:spPr>
          <a:xfrm>
            <a:off x="379584" y="542045"/>
            <a:ext cx="545085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település többször leégett, mert az épületeket a XX. század elejéig könnyen gyulladó zsúptetővel fedték. </a:t>
            </a:r>
          </a:p>
          <a:p>
            <a:pPr algn="just"/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utolsó, 1909-es tűzvész után az eredeti formájában állították helyre a házakat, de most már vályogfallal és cseréptetővel. </a:t>
            </a:r>
          </a:p>
          <a:p>
            <a:pPr algn="just"/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Jól megfigyelhető a hagyományos középkori faluszerkezet; az egyetlen hosszú utca</a:t>
            </a:r>
          </a:p>
          <a:p>
            <a:pPr algn="just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két oldalára merőlegesen keskeny telkek futnak le.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0491468-D7D3-4AD5-98EC-96834B01F554}"/>
              </a:ext>
            </a:extLst>
          </p:cNvPr>
          <p:cNvSpPr txBox="1"/>
          <p:nvPr/>
        </p:nvSpPr>
        <p:spPr>
          <a:xfrm>
            <a:off x="6286398" y="642656"/>
            <a:ext cx="563532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falu 67 védett épülete jellegzetes parasztház, melyet faragással díszített tornácok kereteznek.</a:t>
            </a:r>
          </a:p>
          <a:p>
            <a:pPr algn="just"/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Beosztásukat tekintve az épületek híven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őrzik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palóc építkezési hagyományokat. </a:t>
            </a:r>
          </a:p>
          <a:p>
            <a:pPr algn="just"/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házak jól elkülöníthető helyiségből állnak: konyha, éléskamra, hálóhely, tisztaszoba, amely a ház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éke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dísze volt.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A125BA0-4B3D-44BF-978E-EBEB624FE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013" y="4549589"/>
            <a:ext cx="3243304" cy="202135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EDAEF542-0271-41B4-8340-216ADCEFB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584" y="4510781"/>
            <a:ext cx="2768969" cy="2074054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6A628AC-4CFC-46E3-867F-6934890092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682" y="1292223"/>
            <a:ext cx="2028482" cy="151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95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4EBAEA-5D69-4FF8-9DC4-6C1D82C4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rgbClr val="00B050"/>
                </a:solidFill>
                <a:latin typeface="Algerian" panose="04020705040A02060702" pitchFamily="82" charset="0"/>
              </a:rPr>
              <a:t>Palócz népviselet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24546A2-8C9F-4A43-AE03-C30F1D51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334" y="4529642"/>
            <a:ext cx="3440948" cy="214453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04ED3AF-3ACF-45B5-89E6-451A12694333}"/>
              </a:ext>
            </a:extLst>
          </p:cNvPr>
          <p:cNvSpPr txBox="1"/>
          <p:nvPr/>
        </p:nvSpPr>
        <p:spPr>
          <a:xfrm>
            <a:off x="162170" y="1491569"/>
            <a:ext cx="1178473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Mindennapi női népviselet: pendely, fehér alsó szoknya, színes felső szoknya, ingváll,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cucaj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garályizs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szakácska, pántlika</a:t>
            </a:r>
          </a:p>
          <a:p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Mindennapi férfi viselet: fehér vászon gatya, bő ujjú ing, lajbi, szakácska, pántlika, kalap, csizma</a:t>
            </a:r>
          </a:p>
          <a:p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Lányok ünnepi viselete: harisnya, fekete félcipő, pendely, 4 db fehér alsó szoknya, tüdőszín szegett,  2-3-4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vasalat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színes felső szoknya, ingváll,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cucaj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garályizs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szakácska, pántlika,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kecele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nagykendő</a:t>
            </a:r>
          </a:p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21E58C4-AF90-4A3B-B172-EF500D30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70" y="4526142"/>
            <a:ext cx="3222053" cy="214803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E17235C-3D2C-469E-9621-D084D950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403" y="3816218"/>
            <a:ext cx="2143469" cy="285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59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238932"/>
            <a:ext cx="9144000" cy="1293537"/>
          </a:xfrm>
        </p:spPr>
        <p:txBody>
          <a:bodyPr>
            <a:normAutofit/>
          </a:bodyPr>
          <a:lstStyle/>
          <a:p>
            <a:r>
              <a:rPr lang="hu-HU" sz="7200" dirty="0">
                <a:solidFill>
                  <a:srgbClr val="00B050"/>
                </a:solidFill>
                <a:latin typeface="Algerian" panose="04020705040A02060702" pitchFamily="82" charset="0"/>
              </a:rPr>
              <a:t>A tokaji borvidék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94" y="2949218"/>
            <a:ext cx="6953211" cy="23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39" y="0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6" y="100611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38" y="100611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38125" y="542045"/>
            <a:ext cx="5381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Ismételjük át, mely tájakkal ismerkedtünk meg az elmúlt órákon?</a:t>
            </a:r>
          </a:p>
          <a:p>
            <a:endParaRPr lang="hu-HU" dirty="0"/>
          </a:p>
          <a:p>
            <a:r>
              <a:rPr lang="hu-HU" b="1" dirty="0">
                <a:hlinkClick r:id="rId5"/>
              </a:rPr>
              <a:t>https://learningapps.org/display?v=pp973b67219</a:t>
            </a:r>
            <a:endParaRPr lang="hu-HU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025" y="4644205"/>
            <a:ext cx="4476750" cy="1905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7411" y="230411"/>
            <a:ext cx="3359953" cy="2244957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092" y="2475369"/>
            <a:ext cx="3952038" cy="2213142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6118" y="4546197"/>
            <a:ext cx="3187283" cy="19690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408" y="2475368"/>
            <a:ext cx="2721536" cy="281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80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5503" y="125128"/>
            <a:ext cx="11916076" cy="6593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653442"/>
              </p:ext>
            </p:extLst>
          </p:nvPr>
        </p:nvGraphicFramePr>
        <p:xfrm>
          <a:off x="115500" y="192505"/>
          <a:ext cx="11916078" cy="6525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329">
                  <a:extLst>
                    <a:ext uri="{9D8B030D-6E8A-4147-A177-3AD203B41FA5}">
                      <a16:colId xmlns:a16="http://schemas.microsoft.com/office/drawing/2014/main" val="3258509204"/>
                    </a:ext>
                  </a:extLst>
                </a:gridCol>
                <a:gridCol w="9124749">
                  <a:extLst>
                    <a:ext uri="{9D8B030D-6E8A-4147-A177-3AD203B41FA5}">
                      <a16:colId xmlns:a16="http://schemas.microsoft.com/office/drawing/2014/main" val="625331544"/>
                    </a:ext>
                  </a:extLst>
                </a:gridCol>
              </a:tblGrid>
              <a:tr h="6525929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548024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581" y="394915"/>
            <a:ext cx="8830167" cy="6054971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29696" r="27918"/>
          <a:stretch/>
        </p:blipFill>
        <p:spPr>
          <a:xfrm>
            <a:off x="813335" y="2101716"/>
            <a:ext cx="1453414" cy="2476500"/>
          </a:xfrm>
          <a:prstGeom prst="rect">
            <a:avLst/>
          </a:prstGeom>
        </p:spPr>
      </p:pic>
      <p:sp>
        <p:nvSpPr>
          <p:cNvPr id="21" name="Lekerekített téglalap 20"/>
          <p:cNvSpPr/>
          <p:nvPr/>
        </p:nvSpPr>
        <p:spPr>
          <a:xfrm>
            <a:off x="2824062" y="341763"/>
            <a:ext cx="3108961" cy="20371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Kékestető</a:t>
            </a:r>
          </a:p>
        </p:txBody>
      </p:sp>
      <p:sp>
        <p:nvSpPr>
          <p:cNvPr id="7" name="Lekerekített téglalap 6"/>
          <p:cNvSpPr/>
          <p:nvPr/>
        </p:nvSpPr>
        <p:spPr>
          <a:xfrm>
            <a:off x="2808618" y="354007"/>
            <a:ext cx="3134982" cy="20456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Melyik Magyarország legmagasabb pontja?</a:t>
            </a:r>
          </a:p>
        </p:txBody>
      </p:sp>
      <p:sp>
        <p:nvSpPr>
          <p:cNvPr id="3" name="Lekerekített téglalap 2"/>
          <p:cNvSpPr/>
          <p:nvPr/>
        </p:nvSpPr>
        <p:spPr>
          <a:xfrm>
            <a:off x="5948467" y="394915"/>
            <a:ext cx="3078073" cy="20355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Árvíz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5952328" y="371836"/>
            <a:ext cx="3108961" cy="20371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Milyen katasztrófa sújtotta Szegedet 1879-ben? 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9049708" y="379418"/>
            <a:ext cx="2962564" cy="20213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Petőfi Sándor</a:t>
            </a:r>
          </a:p>
          <a:p>
            <a:pPr algn="ctr"/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Tisza</a:t>
            </a:r>
          </a:p>
        </p:txBody>
      </p:sp>
      <p:sp>
        <p:nvSpPr>
          <p:cNvPr id="10" name="Lekerekített téglalap 9"/>
          <p:cNvSpPr/>
          <p:nvPr/>
        </p:nvSpPr>
        <p:spPr>
          <a:xfrm>
            <a:off x="9057429" y="383614"/>
            <a:ext cx="2985732" cy="20205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Melyik költő írt egy gyönyörű tájleíró költeményt a Tiszáról?</a:t>
            </a:r>
          </a:p>
        </p:txBody>
      </p:sp>
      <p:sp>
        <p:nvSpPr>
          <p:cNvPr id="17" name="Lekerekített téglalap 16"/>
          <p:cNvSpPr/>
          <p:nvPr/>
        </p:nvSpPr>
        <p:spPr>
          <a:xfrm>
            <a:off x="2824061" y="2378929"/>
            <a:ext cx="3093517" cy="20032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Balaton</a:t>
            </a:r>
          </a:p>
        </p:txBody>
      </p:sp>
      <p:sp>
        <p:nvSpPr>
          <p:cNvPr id="11" name="Lekerekített téglalap 10"/>
          <p:cNvSpPr/>
          <p:nvPr/>
        </p:nvSpPr>
        <p:spPr>
          <a:xfrm>
            <a:off x="2818269" y="2378929"/>
            <a:ext cx="3116683" cy="20115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 hívnak Magyarország tengerének?</a:t>
            </a:r>
          </a:p>
        </p:txBody>
      </p:sp>
      <p:sp>
        <p:nvSpPr>
          <p:cNvPr id="18" name="Lekerekített téglalap 17"/>
          <p:cNvSpPr/>
          <p:nvPr/>
        </p:nvSpPr>
        <p:spPr>
          <a:xfrm>
            <a:off x="5917579" y="2422748"/>
            <a:ext cx="3139850" cy="19594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Hortobágy</a:t>
            </a:r>
          </a:p>
        </p:txBody>
      </p:sp>
      <p:sp>
        <p:nvSpPr>
          <p:cNvPr id="12" name="Lekerekített téglalap 11"/>
          <p:cNvSpPr/>
          <p:nvPr/>
        </p:nvSpPr>
        <p:spPr>
          <a:xfrm>
            <a:off x="5924550" y="2439127"/>
            <a:ext cx="3129017" cy="19587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 található a Kilenclyukú híd?</a:t>
            </a:r>
          </a:p>
        </p:txBody>
      </p:sp>
      <p:sp>
        <p:nvSpPr>
          <p:cNvPr id="19" name="Lekerekített téglalap 18"/>
          <p:cNvSpPr/>
          <p:nvPr/>
        </p:nvSpPr>
        <p:spPr>
          <a:xfrm>
            <a:off x="9057428" y="2403774"/>
            <a:ext cx="2972647" cy="1994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Halászok, vadászok, pásztorok</a:t>
            </a:r>
          </a:p>
        </p:txBody>
      </p:sp>
      <p:sp>
        <p:nvSpPr>
          <p:cNvPr id="13" name="Lekerekített téglalap 12"/>
          <p:cNvSpPr/>
          <p:nvPr/>
        </p:nvSpPr>
        <p:spPr>
          <a:xfrm>
            <a:off x="9064400" y="2400301"/>
            <a:ext cx="2962564" cy="2003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Kik voltak az első szegedi lakosok? </a:t>
            </a:r>
            <a:endParaRPr lang="hu-H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ekerekített téglalap 19"/>
          <p:cNvSpPr/>
          <p:nvPr/>
        </p:nvSpPr>
        <p:spPr>
          <a:xfrm>
            <a:off x="2802323" y="4399274"/>
            <a:ext cx="3147572" cy="2086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Gróf </a:t>
            </a:r>
          </a:p>
          <a:p>
            <a:pPr algn="ctr"/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Széchenyi István</a:t>
            </a:r>
          </a:p>
          <a:p>
            <a:pPr algn="ctr"/>
            <a:endParaRPr lang="hu-HU" dirty="0"/>
          </a:p>
        </p:txBody>
      </p:sp>
      <p:sp>
        <p:nvSpPr>
          <p:cNvPr id="14" name="Lekerekített téglalap 13"/>
          <p:cNvSpPr/>
          <p:nvPr/>
        </p:nvSpPr>
        <p:spPr>
          <a:xfrm>
            <a:off x="2818266" y="4393015"/>
            <a:ext cx="3124406" cy="2124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Kinek a nevéhez fűződik a Lánchíd?</a:t>
            </a:r>
          </a:p>
        </p:txBody>
      </p:sp>
      <p:sp>
        <p:nvSpPr>
          <p:cNvPr id="22" name="Lekerekített téglalap 21"/>
          <p:cNvSpPr/>
          <p:nvPr/>
        </p:nvSpPr>
        <p:spPr>
          <a:xfrm>
            <a:off x="5949643" y="4397678"/>
            <a:ext cx="3096203" cy="2119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Palóc népcsoport</a:t>
            </a:r>
          </a:p>
        </p:txBody>
      </p:sp>
      <p:sp>
        <p:nvSpPr>
          <p:cNvPr id="15" name="Lekerekített téglalap 14"/>
          <p:cNvSpPr/>
          <p:nvPr/>
        </p:nvSpPr>
        <p:spPr>
          <a:xfrm>
            <a:off x="5952327" y="4393482"/>
            <a:ext cx="3101239" cy="21237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Hogy hívják a Hollókőn élő népcsoportot?</a:t>
            </a:r>
          </a:p>
        </p:txBody>
      </p:sp>
      <p:sp>
        <p:nvSpPr>
          <p:cNvPr id="23" name="Lekerekített téglalap 22"/>
          <p:cNvSpPr/>
          <p:nvPr/>
        </p:nvSpPr>
        <p:spPr>
          <a:xfrm>
            <a:off x="9058180" y="4413538"/>
            <a:ext cx="2984229" cy="21015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Tisza</a:t>
            </a:r>
          </a:p>
        </p:txBody>
      </p:sp>
      <p:sp>
        <p:nvSpPr>
          <p:cNvPr id="16" name="Lekerekített téglalap 15"/>
          <p:cNvSpPr/>
          <p:nvPr/>
        </p:nvSpPr>
        <p:spPr>
          <a:xfrm>
            <a:off x="9061289" y="4420843"/>
            <a:ext cx="2970288" cy="20942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Hogy hívják a Duna leghosszabb mellékfolyóját?</a:t>
            </a:r>
          </a:p>
        </p:txBody>
      </p:sp>
    </p:spTree>
    <p:extLst>
      <p:ext uri="{BB962C8B-B14F-4D97-AF65-F5344CB8AC3E}">
        <p14:creationId xmlns:p14="http://schemas.microsoft.com/office/powerpoint/2010/main" val="18107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7" grpId="1" animBg="1"/>
      <p:bldP spid="3" grpId="0" animBg="1"/>
      <p:bldP spid="8" grpId="0" animBg="1"/>
      <p:bldP spid="9" grpId="0" animBg="1"/>
      <p:bldP spid="10" grpId="0" animBg="1"/>
      <p:bldP spid="17" grpId="0" animBg="1"/>
      <p:bldP spid="11" grpId="0" animBg="1"/>
      <p:bldP spid="18" grpId="0" animBg="1"/>
      <p:bldP spid="12" grpId="0" animBg="1"/>
      <p:bldP spid="19" grpId="0" animBg="1"/>
      <p:bldP spid="13" grpId="0" animBg="1"/>
      <p:bldP spid="20" grpId="0" animBg="1"/>
      <p:bldP spid="14" grpId="0" animBg="1"/>
      <p:bldP spid="22" grpId="0" animBg="1"/>
      <p:bldP spid="15" grpId="0" animBg="1"/>
      <p:bldP spid="2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239" y="0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6" y="100611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038" y="100611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428781" y="296749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00B050"/>
                </a:solidFill>
                <a:latin typeface="Algerian" panose="04020705040A02060702" pitchFamily="82" charset="0"/>
              </a:rPr>
              <a:t>Fekvése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809" y="239563"/>
            <a:ext cx="5016125" cy="3330706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0809" y="3709221"/>
            <a:ext cx="5016663" cy="2869531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421563" y="4079831"/>
            <a:ext cx="53569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lgerian" panose="04020705040A02060702" pitchFamily="82" charset="0"/>
              </a:rPr>
              <a:t>Miről híres ez a vidék?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https://www.youtube.com/watch?v=XEN098JxNrk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9"/>
          <a:srcRect l="76541" t="40666" r="4195" b="38921"/>
          <a:stretch/>
        </p:blipFill>
        <p:spPr>
          <a:xfrm>
            <a:off x="428780" y="830801"/>
            <a:ext cx="5072540" cy="3023366"/>
          </a:xfrm>
          <a:prstGeom prst="rect">
            <a:avLst/>
          </a:prstGeom>
        </p:spPr>
      </p:pic>
      <p:pic>
        <p:nvPicPr>
          <p:cNvPr id="2" name="Online médiaelem 1" title="Világörökségünk - a Tokaji borvidék">
            <a:hlinkClick r:id="" action="ppaction://media"/>
            <a:extLst>
              <a:ext uri="{FF2B5EF4-FFF2-40B4-BE49-F238E27FC236}">
                <a16:creationId xmlns:a16="http://schemas.microsoft.com/office/drawing/2014/main" id="{FC0A6AAF-9F9A-4C5E-9061-FA145D6962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1730531" y="4998271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365 0.0007 L 0.25026 -0.34837 L 0.25026 -0.34837 " pathEditMode="relative" ptsTypes="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39" y="0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6" y="100611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510" y="100611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35938" y="316787"/>
            <a:ext cx="53988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Tokaji borvidék vagy Tokaj-hegyaljai borvidék (röviden Hegyalja vagy Tokaj-Hegyalja) a világ első zárt borvidéke 1737 óta. </a:t>
            </a: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Magyarország északkeleti részén, a Zempléni-hegység déli, délkeleti lábainál található. </a:t>
            </a: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UNESCO Világörökség Bizottsága mint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kultúrtájat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2002-ben felvette a világörökségi listára Tokaj-hegyaljai történelmi borvidék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kultúrtáj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néven.</a:t>
            </a: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474011" y="401499"/>
            <a:ext cx="53930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borvidék jelképe és egyik központja Tokaj városa, amely világhíre révén egész Magyarország jelképévé vált. A város több évszázados borászati hagyomány, különleges építészeti örökség és helyi hagyományok őrzője.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819" y="2736318"/>
            <a:ext cx="5239548" cy="34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67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32510" y="5624946"/>
            <a:ext cx="11351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00B050"/>
                </a:solidFill>
                <a:latin typeface="Algerian" panose="04020705040A02060702" pitchFamily="82" charset="0"/>
              </a:rPr>
              <a:t>Melyek nem kiemelkedő termőhelyek a tokaji borvidéken?</a:t>
            </a:r>
          </a:p>
        </p:txBody>
      </p:sp>
      <p:sp>
        <p:nvSpPr>
          <p:cNvPr id="3" name="Folyamatábra: Bekötés 2"/>
          <p:cNvSpPr/>
          <p:nvPr/>
        </p:nvSpPr>
        <p:spPr>
          <a:xfrm>
            <a:off x="3840018" y="2834089"/>
            <a:ext cx="1309254" cy="1220673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Szeged</a:t>
            </a:r>
          </a:p>
        </p:txBody>
      </p:sp>
      <p:sp>
        <p:nvSpPr>
          <p:cNvPr id="4" name="Folyamatábra: Bekötés 3"/>
          <p:cNvSpPr/>
          <p:nvPr/>
        </p:nvSpPr>
        <p:spPr>
          <a:xfrm>
            <a:off x="3408218" y="1717964"/>
            <a:ext cx="1200727" cy="1163781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Pécs</a:t>
            </a:r>
          </a:p>
        </p:txBody>
      </p:sp>
      <p:sp>
        <p:nvSpPr>
          <p:cNvPr id="6" name="Folyamatábra: Bekötés 5"/>
          <p:cNvSpPr/>
          <p:nvPr/>
        </p:nvSpPr>
        <p:spPr>
          <a:xfrm>
            <a:off x="4608945" y="1727200"/>
            <a:ext cx="1154546" cy="1154545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Tokaj</a:t>
            </a:r>
          </a:p>
        </p:txBody>
      </p:sp>
      <p:sp>
        <p:nvSpPr>
          <p:cNvPr id="7" name="Folyamatábra: Bekötés 6"/>
          <p:cNvSpPr/>
          <p:nvPr/>
        </p:nvSpPr>
        <p:spPr>
          <a:xfrm>
            <a:off x="5740925" y="1717964"/>
            <a:ext cx="1315658" cy="1173017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Bodrog-</a:t>
            </a:r>
          </a:p>
          <a:p>
            <a:pPr algn="ctr"/>
            <a:r>
              <a:rPr lang="hu-HU" dirty="0" err="1"/>
              <a:t>kisfalud</a:t>
            </a:r>
            <a:endParaRPr lang="hu-HU" dirty="0"/>
          </a:p>
        </p:txBody>
      </p:sp>
      <p:sp>
        <p:nvSpPr>
          <p:cNvPr id="9" name="Folyamatábra: Bekötés 8"/>
          <p:cNvSpPr/>
          <p:nvPr/>
        </p:nvSpPr>
        <p:spPr>
          <a:xfrm>
            <a:off x="5149272" y="2777199"/>
            <a:ext cx="1297709" cy="1277563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Mező-</a:t>
            </a:r>
            <a:r>
              <a:rPr lang="hu-HU" dirty="0" err="1">
                <a:solidFill>
                  <a:schemeClr val="tx1"/>
                </a:solidFill>
              </a:rPr>
              <a:t>zombor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0" name="Folyamatábra: Bekötés 9"/>
          <p:cNvSpPr/>
          <p:nvPr/>
        </p:nvSpPr>
        <p:spPr>
          <a:xfrm>
            <a:off x="7072745" y="1727200"/>
            <a:ext cx="1228437" cy="1173018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Mád</a:t>
            </a:r>
          </a:p>
        </p:txBody>
      </p:sp>
      <p:sp>
        <p:nvSpPr>
          <p:cNvPr id="11" name="Folyamatábra: Bekötés 10"/>
          <p:cNvSpPr/>
          <p:nvPr/>
        </p:nvSpPr>
        <p:spPr>
          <a:xfrm>
            <a:off x="8320809" y="1736437"/>
            <a:ext cx="1212273" cy="1173018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Győr</a:t>
            </a:r>
          </a:p>
        </p:txBody>
      </p:sp>
      <p:sp>
        <p:nvSpPr>
          <p:cNvPr id="12" name="Folyamatábra: Bekötés 11"/>
          <p:cNvSpPr/>
          <p:nvPr/>
        </p:nvSpPr>
        <p:spPr>
          <a:xfrm>
            <a:off x="6458526" y="2777199"/>
            <a:ext cx="1297709" cy="1228436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Szegi</a:t>
            </a:r>
          </a:p>
        </p:txBody>
      </p:sp>
      <p:sp>
        <p:nvSpPr>
          <p:cNvPr id="13" name="Folyamatábra: Bekötés 12"/>
          <p:cNvSpPr/>
          <p:nvPr/>
        </p:nvSpPr>
        <p:spPr>
          <a:xfrm>
            <a:off x="7767780" y="2826325"/>
            <a:ext cx="1274618" cy="1228437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>
                <a:solidFill>
                  <a:schemeClr val="tx1"/>
                </a:solidFill>
              </a:rPr>
              <a:t>Deb-recen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4" name="Folyamatábra: Bekötés 13"/>
          <p:cNvSpPr/>
          <p:nvPr/>
        </p:nvSpPr>
        <p:spPr>
          <a:xfrm>
            <a:off x="5798126" y="3919560"/>
            <a:ext cx="1348509" cy="1265383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Tolcsva</a:t>
            </a:r>
          </a:p>
        </p:txBody>
      </p:sp>
      <p:sp>
        <p:nvSpPr>
          <p:cNvPr id="15" name="Folyamatábra: Bekötés 14"/>
          <p:cNvSpPr/>
          <p:nvPr/>
        </p:nvSpPr>
        <p:spPr>
          <a:xfrm>
            <a:off x="4533899" y="3904032"/>
            <a:ext cx="1252682" cy="1257619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Buda-pest</a:t>
            </a:r>
          </a:p>
        </p:txBody>
      </p:sp>
      <p:sp>
        <p:nvSpPr>
          <p:cNvPr id="16" name="Folyamatábra: Bekötés 15"/>
          <p:cNvSpPr/>
          <p:nvPr/>
        </p:nvSpPr>
        <p:spPr>
          <a:xfrm>
            <a:off x="7158180" y="3928795"/>
            <a:ext cx="1339273" cy="1330038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>
                <a:solidFill>
                  <a:schemeClr val="tx1"/>
                </a:solidFill>
              </a:rPr>
              <a:t>Horto-bágy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7300" y="514450"/>
            <a:ext cx="1414316" cy="1295876"/>
          </a:xfrm>
          <a:prstGeom prst="rect">
            <a:avLst/>
          </a:prstGeom>
          <a:effectLst>
            <a:glow rad="127000">
              <a:schemeClr val="accent1">
                <a:alpha val="5000"/>
              </a:schemeClr>
            </a:glow>
          </a:effectLst>
        </p:spPr>
      </p:pic>
      <p:sp>
        <p:nvSpPr>
          <p:cNvPr id="5" name="Folyamatábra: Bekötés 4"/>
          <p:cNvSpPr/>
          <p:nvPr/>
        </p:nvSpPr>
        <p:spPr>
          <a:xfrm>
            <a:off x="3282949" y="3947269"/>
            <a:ext cx="1227281" cy="120996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Tata-bánya</a:t>
            </a:r>
          </a:p>
        </p:txBody>
      </p:sp>
      <p:sp>
        <p:nvSpPr>
          <p:cNvPr id="8" name="Folyamatábra: Bekötés 7"/>
          <p:cNvSpPr/>
          <p:nvPr/>
        </p:nvSpPr>
        <p:spPr>
          <a:xfrm>
            <a:off x="8508998" y="3928795"/>
            <a:ext cx="1314450" cy="1307813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/>
              <a:t>Tata</a:t>
            </a:r>
          </a:p>
        </p:txBody>
      </p:sp>
    </p:spTree>
    <p:extLst>
      <p:ext uri="{BB962C8B-B14F-4D97-AF65-F5344CB8AC3E}">
        <p14:creationId xmlns:p14="http://schemas.microsoft.com/office/powerpoint/2010/main" val="17441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239" y="0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26" y="100611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038" y="100611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1E39D1EA-4889-40E9-BE7E-D0E6244814AE}"/>
              </a:ext>
            </a:extLst>
          </p:cNvPr>
          <p:cNvSpPr txBox="1"/>
          <p:nvPr/>
        </p:nvSpPr>
        <p:spPr>
          <a:xfrm>
            <a:off x="443060" y="626886"/>
            <a:ext cx="5175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latin typeface="Algerian" panose="04020705040A02060702" pitchFamily="82" charset="0"/>
              </a:rPr>
              <a:t>Szülőföldem szép határa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D471F23-673D-4F95-9B1D-24EEF8B27011}"/>
              </a:ext>
            </a:extLst>
          </p:cNvPr>
          <p:cNvSpPr txBox="1"/>
          <p:nvPr/>
        </p:nvSpPr>
        <p:spPr>
          <a:xfrm>
            <a:off x="1139371" y="1431312"/>
            <a:ext cx="391617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Szülőföldem szép határa!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Meglátlak-e valahára?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Ahol állok, ahol megyek,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Mindenkor csak feléd nézek. </a:t>
            </a: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madár jön, tőle kérdem: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Virulsz-e még, szülőföldem?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Azt kérdezem a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felhőktül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Azt a suttogó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szellőktül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6CD0C8D-20C5-4C4E-AE91-91B00D2EB8C0}"/>
              </a:ext>
            </a:extLst>
          </p:cNvPr>
          <p:cNvSpPr txBox="1"/>
          <p:nvPr/>
        </p:nvSpPr>
        <p:spPr>
          <a:xfrm>
            <a:off x="6958926" y="1422818"/>
            <a:ext cx="41809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azok nem vigasztalnak,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Bús szívemmel árván hagynak. Árván élek bús szívemmel,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Mint a fű, mely a sziklán kel.</a:t>
            </a: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Kisded hajlék, hol születtem,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Hej, tőled be távol estem!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Távol estem, mint a levél,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Melyet elkap a forgószél.</a:t>
            </a:r>
          </a:p>
          <a:p>
            <a:endParaRPr lang="hu-HU" dirty="0"/>
          </a:p>
          <a:p>
            <a:pPr algn="r"/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Kisfaludy Károly</a:t>
            </a:r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9B6EC34-BDC8-4369-917F-6D7434075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9886" y="5908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13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1000">
        <p15:prstTrans prst="pageCurlDouble"/>
      </p:transition>
    </mc:Choice>
    <mc:Fallback xmlns="">
      <p:transition spd="slow" advTm="6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39" y="0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6" y="89394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38" y="100611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42900" y="447675"/>
            <a:ext cx="5010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Találd ki, hogy melyik várossal ismerkedünk meg ma!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12" name="Hatágú csillag 11"/>
          <p:cNvSpPr/>
          <p:nvPr/>
        </p:nvSpPr>
        <p:spPr>
          <a:xfrm>
            <a:off x="3780144" y="5086128"/>
            <a:ext cx="866775" cy="97155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Hatágú csillag 12"/>
          <p:cNvSpPr/>
          <p:nvPr/>
        </p:nvSpPr>
        <p:spPr>
          <a:xfrm>
            <a:off x="852487" y="5167950"/>
            <a:ext cx="904875" cy="97155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4" name="Hatágú csillag 13"/>
          <p:cNvSpPr/>
          <p:nvPr/>
        </p:nvSpPr>
        <p:spPr>
          <a:xfrm>
            <a:off x="4256209" y="3943727"/>
            <a:ext cx="933450" cy="1009471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Hatágú csillag 14"/>
          <p:cNvSpPr/>
          <p:nvPr/>
        </p:nvSpPr>
        <p:spPr>
          <a:xfrm>
            <a:off x="414569" y="4098587"/>
            <a:ext cx="870998" cy="1009471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Hatágú csillag 15"/>
          <p:cNvSpPr/>
          <p:nvPr/>
        </p:nvSpPr>
        <p:spPr>
          <a:xfrm>
            <a:off x="2551286" y="4458687"/>
            <a:ext cx="887343" cy="97155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7" name="Hatágú csillag 16"/>
          <p:cNvSpPr/>
          <p:nvPr/>
        </p:nvSpPr>
        <p:spPr>
          <a:xfrm>
            <a:off x="1363795" y="3245945"/>
            <a:ext cx="887342" cy="97155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8" name="Hatágú csillag 17"/>
          <p:cNvSpPr/>
          <p:nvPr/>
        </p:nvSpPr>
        <p:spPr>
          <a:xfrm>
            <a:off x="3068717" y="3128315"/>
            <a:ext cx="914400" cy="104775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9" name="Hatágú csillag 18"/>
          <p:cNvSpPr/>
          <p:nvPr/>
        </p:nvSpPr>
        <p:spPr>
          <a:xfrm>
            <a:off x="4720552" y="2943981"/>
            <a:ext cx="938213" cy="999925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49" y="1297372"/>
            <a:ext cx="677614" cy="761156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6" y="1272996"/>
            <a:ext cx="770126" cy="825859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5720" y="1288101"/>
            <a:ext cx="822350" cy="829804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3858" y="1288101"/>
            <a:ext cx="718014" cy="840125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2041" y="1288101"/>
            <a:ext cx="816896" cy="852731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7911" y="1308841"/>
            <a:ext cx="755894" cy="831991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2779" y="1308841"/>
            <a:ext cx="701142" cy="839957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7184" y="1351760"/>
            <a:ext cx="672530" cy="715095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0865" y="3705012"/>
            <a:ext cx="3106048" cy="2621347"/>
          </a:xfrm>
          <a:prstGeom prst="rect">
            <a:avLst/>
          </a:prstGeom>
        </p:spPr>
      </p:pic>
      <p:sp>
        <p:nvSpPr>
          <p:cNvPr id="32" name="Lekerekített téglalap 31"/>
          <p:cNvSpPr/>
          <p:nvPr/>
        </p:nvSpPr>
        <p:spPr>
          <a:xfrm>
            <a:off x="7381875" y="3631110"/>
            <a:ext cx="3457575" cy="280226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156CC9B-2ABB-4A46-B8B9-C5B3934B6E2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2480" t="47881" r="5902" b="17251"/>
          <a:stretch/>
        </p:blipFill>
        <p:spPr>
          <a:xfrm>
            <a:off x="6613930" y="315224"/>
            <a:ext cx="5264331" cy="326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20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62" y="105103"/>
            <a:ext cx="5020990" cy="348640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199" y="105103"/>
            <a:ext cx="5213318" cy="348640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199" y="3591509"/>
            <a:ext cx="5213319" cy="326649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60" y="3591508"/>
            <a:ext cx="5020991" cy="328487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38515" y="3174124"/>
            <a:ext cx="9007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Milyen jól ismered Budapest nevezetességeit?</a:t>
            </a:r>
          </a:p>
          <a:p>
            <a:r>
              <a:rPr lang="hu-HU" sz="32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https://learningapps.org/display?v=pfarivoxa19</a:t>
            </a:r>
            <a:endParaRPr lang="hu-HU" sz="32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02" y="2931675"/>
            <a:ext cx="888931" cy="552073"/>
          </a:xfrm>
          <a:prstGeom prst="rect">
            <a:avLst/>
          </a:prstGeom>
        </p:spPr>
      </p:pic>
      <p:pic>
        <p:nvPicPr>
          <p:cNvPr id="8" name="Kép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6691" y="2719640"/>
            <a:ext cx="766762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1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39" y="0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6" y="63666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38" y="82139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23" y="2693318"/>
            <a:ext cx="5146245" cy="357239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94223" y="321328"/>
            <a:ext cx="5138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Parlament</a:t>
            </a:r>
          </a:p>
          <a:p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Magyar Országgyűlés székhelye.</a:t>
            </a:r>
          </a:p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1885-1904-ig építették.</a:t>
            </a:r>
          </a:p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 m magas, 268 m hosszú, 123 m széles.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6712524" y="655782"/>
            <a:ext cx="491605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Nyisd ki a tankönyvet a 162. oldalon és olvassuk el </a:t>
            </a:r>
          </a:p>
          <a:p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MAGYAR PARLAMENT – AZ ORSZÁGHÁZ ÉPÜLETE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című fejezetet.</a:t>
            </a:r>
          </a:p>
          <a:p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Milyen szöveget olvastunk?</a:t>
            </a:r>
          </a:p>
          <a:p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Mese	       Ismeretterjesztő       Elbeszélő</a:t>
            </a:r>
          </a:p>
          <a:p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 tudtál meg a Parlamentről?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12" name="Kép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9181" y="5785083"/>
            <a:ext cx="917586" cy="56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5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39" y="0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6" y="82138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38" y="100611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381" y="3082564"/>
            <a:ext cx="5212532" cy="348721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0425" y="321328"/>
            <a:ext cx="5611132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Andrássy út – Hősök tere</a:t>
            </a:r>
          </a:p>
          <a:p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</a:p>
          <a:p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(Magyar Királyság miniszterelnöke 1867 és 1871 között) </a:t>
            </a: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sugárút a volt miniszterelnökről, Andrássy Gyuláról kapta. </a:t>
            </a:r>
          </a:p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leglátványosabb épületek a belvárosi szakaszon: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Állami Operaház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Zeneakadémia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Műcsarnok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Képzőművészeti Főiskola</a:t>
            </a:r>
          </a:p>
          <a:p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99" y="740082"/>
            <a:ext cx="1431637" cy="2099734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6594764" y="321328"/>
            <a:ext cx="52971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Andrássy utat zárja le a Hősök tere, melynek közepén található a Millenniumi emlékmű.</a:t>
            </a: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Olvasd el </a:t>
            </a:r>
            <a:r>
              <a:rPr lang="hu-HU" b="1">
                <a:latin typeface="Times New Roman" panose="02020603050405020304" pitchFamily="18" charset="0"/>
                <a:cs typeface="Times New Roman" panose="02020603050405020304" pitchFamily="18" charset="0"/>
              </a:rPr>
              <a:t>a tankönyvedben a szöveget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Andrássy útról és a Hősök teréről.</a:t>
            </a: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épült az Andrássy út alatt?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Kiknek a szobra látható a Hősök terén?</a:t>
            </a:r>
          </a:p>
        </p:txBody>
      </p:sp>
      <p:pic>
        <p:nvPicPr>
          <p:cNvPr id="13" name="Kép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4764" y="5976198"/>
            <a:ext cx="593580" cy="59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35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40" y="50306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6" y="100611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38" y="100611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04800" y="542045"/>
            <a:ext cx="47720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Játék!</a:t>
            </a:r>
          </a:p>
          <a:p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https://play.kahoot.it/#/?quizId=5042a6b7-0d20-4a8b-95c1-9bdeb33d3504</a:t>
            </a:r>
            <a:endParaRPr 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  <a:p>
            <a:endParaRPr lang="hu-HU" dirty="0"/>
          </a:p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Ismerkedjünk meg fővárosunk pár nevezetességével!</a:t>
            </a:r>
          </a:p>
          <a:p>
            <a:r>
              <a:rPr lang="hu-HU" dirty="0">
                <a:hlinkClick r:id="rId6"/>
              </a:rPr>
              <a:t>https://learningapps.org/3567566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7185181" y="1815634"/>
            <a:ext cx="390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Ügyesek voltatok!</a:t>
            </a:r>
          </a:p>
          <a:p>
            <a:pPr algn="ctr"/>
            <a:endParaRPr lang="hu-HU" sz="2400" b="1" dirty="0"/>
          </a:p>
          <a:p>
            <a:pPr algn="ctr"/>
            <a:endParaRPr lang="hu-HU" sz="24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7"/>
          <a:srcRect b="15843"/>
          <a:stretch/>
        </p:blipFill>
        <p:spPr>
          <a:xfrm>
            <a:off x="7406801" y="3015963"/>
            <a:ext cx="3462010" cy="190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9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564A24-41D0-434A-BA3F-E838CD9E6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7200" dirty="0">
                <a:solidFill>
                  <a:srgbClr val="00B050"/>
                </a:solidFill>
                <a:latin typeface="Algerian" panose="04020705040A02060702" pitchFamily="82" charset="0"/>
              </a:rPr>
              <a:t>Szeged, </a:t>
            </a:r>
            <a:br>
              <a:rPr lang="hu-HU" sz="7200" dirty="0">
                <a:solidFill>
                  <a:srgbClr val="00B050"/>
                </a:solidFill>
                <a:latin typeface="Algerian" panose="04020705040A02060702" pitchFamily="82" charset="0"/>
              </a:rPr>
            </a:br>
            <a:r>
              <a:rPr lang="hu-HU" sz="7200" dirty="0">
                <a:solidFill>
                  <a:srgbClr val="00B050"/>
                </a:solidFill>
                <a:latin typeface="Algerian" panose="04020705040A02060702" pitchFamily="82" charset="0"/>
              </a:rPr>
              <a:t>a napfény városa</a:t>
            </a:r>
          </a:p>
        </p:txBody>
      </p:sp>
    </p:spTree>
    <p:extLst>
      <p:ext uri="{BB962C8B-B14F-4D97-AF65-F5344CB8AC3E}">
        <p14:creationId xmlns:p14="http://schemas.microsoft.com/office/powerpoint/2010/main" val="42181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39" y="0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6" y="100611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38" y="100611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17" y="1306093"/>
            <a:ext cx="4466262" cy="4627047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3236E1E5-5580-41FD-B201-1D56785B49FB}"/>
              </a:ext>
            </a:extLst>
          </p:cNvPr>
          <p:cNvSpPr txBox="1"/>
          <p:nvPr/>
        </p:nvSpPr>
        <p:spPr>
          <a:xfrm>
            <a:off x="6628324" y="1357460"/>
            <a:ext cx="5194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Tisza és a Maros folyók találkozásánál fekszik egyik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legdélebbi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nagyvárosunk, Szeged. </a:t>
            </a: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Elsőként halászok, vadászok és pásztorok telepedtek meg itt, a sok víz közül kiemelkedő szigeteken.</a:t>
            </a: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vízzel borított területeket a lakók idővel feltöltötték, a mocsarakat lecsapolták, így már alig van nyomuk ezeknek a szigeteknek.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4F02BB41-2799-4C5E-9FB3-48486F5208EC}"/>
              </a:ext>
            </a:extLst>
          </p:cNvPr>
          <p:cNvSpPr txBox="1"/>
          <p:nvPr/>
        </p:nvSpPr>
        <p:spPr>
          <a:xfrm>
            <a:off x="820132" y="542045"/>
            <a:ext cx="409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00B05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Szeged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E1243E66-4499-4FFD-8595-D659830D392E}"/>
              </a:ext>
            </a:extLst>
          </p:cNvPr>
          <p:cNvSpPr txBox="1"/>
          <p:nvPr/>
        </p:nvSpPr>
        <p:spPr>
          <a:xfrm>
            <a:off x="533896" y="6063588"/>
            <a:ext cx="4132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https://learningapps.org/display?v=pnqguekjn22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3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239" y="0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6" y="100611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038" y="100611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291BFA6B-9556-4A90-8F87-89016DC3457E}"/>
              </a:ext>
            </a:extLst>
          </p:cNvPr>
          <p:cNvSpPr txBox="1"/>
          <p:nvPr/>
        </p:nvSpPr>
        <p:spPr>
          <a:xfrm>
            <a:off x="235670" y="612844"/>
            <a:ext cx="52035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mai városkép kialakulásának egyik legmeghatározóbb eseménye az 1879-es árvíz volt, amely elpusztította egész Szegedet. </a:t>
            </a: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borzasztó árvíz után azonban még szebb és rendezettebb formában épült újjá. </a:t>
            </a: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újjáépítéshez európai városok nyújtottak anyagi segítséget: Róma, Brüsszel, Berlin, Párizs. </a:t>
            </a: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Hálából ezekről a városokról nevezték el Szeged körútjait.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972CF2F-F2F8-452D-9843-27B947FAB371}"/>
              </a:ext>
            </a:extLst>
          </p:cNvPr>
          <p:cNvSpPr txBox="1"/>
          <p:nvPr/>
        </p:nvSpPr>
        <p:spPr>
          <a:xfrm>
            <a:off x="6567396" y="5875823"/>
            <a:ext cx="4964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6"/>
              </a:rPr>
              <a:t>https://www.youtube.com/watch?v=S0EPTZ89YBw</a:t>
            </a:r>
            <a:endParaRPr lang="hu-HU" dirty="0"/>
          </a:p>
        </p:txBody>
      </p:sp>
      <p:pic>
        <p:nvPicPr>
          <p:cNvPr id="2" name="Online médiaelem 1" title="&quot;Víztől vett város&quot; (részlet)">
            <a:hlinkClick r:id="" action="ppaction://media"/>
            <a:extLst>
              <a:ext uri="{FF2B5EF4-FFF2-40B4-BE49-F238E27FC236}">
                <a16:creationId xmlns:a16="http://schemas.microsoft.com/office/drawing/2014/main" id="{C6CB6D61-B93A-4554-8FBE-35CE63DC1B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567396" y="542045"/>
            <a:ext cx="5263243" cy="394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37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0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0.00287 -0.0051 L -0.25339 0.09375 " pathEditMode="relative" ptsTypes="AA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D679DC60-821A-49E2-9647-03054240E4E5}"/>
              </a:ext>
            </a:extLst>
          </p:cNvPr>
          <p:cNvSpPr/>
          <p:nvPr/>
        </p:nvSpPr>
        <p:spPr>
          <a:xfrm>
            <a:off x="7371760" y="4400122"/>
            <a:ext cx="3261675" cy="2092752"/>
          </a:xfrm>
          <a:prstGeom prst="roundRect">
            <a:avLst/>
          </a:prstGeom>
          <a:solidFill>
            <a:srgbClr val="AFD6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solidFill>
                  <a:schemeClr val="tx1"/>
                </a:solidFill>
                <a:latin typeface="Algerian" panose="04020705040A02060702" pitchFamily="82" charset="0"/>
              </a:rPr>
              <a:t>PÁRIZS</a:t>
            </a:r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67F6D298-66A5-4D93-8C55-C9404CAD264A}"/>
              </a:ext>
            </a:extLst>
          </p:cNvPr>
          <p:cNvSpPr/>
          <p:nvPr/>
        </p:nvSpPr>
        <p:spPr>
          <a:xfrm>
            <a:off x="2667784" y="4400122"/>
            <a:ext cx="3289957" cy="2092752"/>
          </a:xfrm>
          <a:prstGeom prst="roundRect">
            <a:avLst/>
          </a:prstGeom>
          <a:solidFill>
            <a:srgbClr val="AFD6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solidFill>
                  <a:schemeClr val="tx1"/>
                </a:solidFill>
                <a:latin typeface="Algerian" panose="04020705040A02060702" pitchFamily="82" charset="0"/>
              </a:rPr>
              <a:t>BERLIN</a:t>
            </a:r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6A3F3B9A-1F1B-45B8-8288-4C5D4341BB49}"/>
              </a:ext>
            </a:extLst>
          </p:cNvPr>
          <p:cNvSpPr/>
          <p:nvPr/>
        </p:nvSpPr>
        <p:spPr>
          <a:xfrm>
            <a:off x="5555531" y="1796026"/>
            <a:ext cx="3289956" cy="2092752"/>
          </a:xfrm>
          <a:prstGeom prst="roundRect">
            <a:avLst/>
          </a:prstGeom>
          <a:solidFill>
            <a:srgbClr val="AFD6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solidFill>
                  <a:schemeClr val="tx1"/>
                </a:solidFill>
                <a:latin typeface="Algerian" panose="04020705040A02060702" pitchFamily="82" charset="0"/>
              </a:rPr>
              <a:t>BRÜSSZEL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8299ADA-000B-4DD2-A747-46AC884F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16" y="365125"/>
            <a:ext cx="11698664" cy="1325563"/>
          </a:xfrm>
        </p:spPr>
        <p:txBody>
          <a:bodyPr>
            <a:normAutofit/>
          </a:bodyPr>
          <a:lstStyle/>
          <a:p>
            <a:pPr algn="ctr"/>
            <a:r>
              <a:rPr lang="hu-HU" sz="2800" dirty="0">
                <a:solidFill>
                  <a:srgbClr val="00B050"/>
                </a:solidFill>
                <a:latin typeface="Algerian" panose="04020705040A02060702" pitchFamily="82" charset="0"/>
              </a:rPr>
              <a:t>Felismered  azoknak az európai városoknak a   szimbólumait, amelyek segítettek a város  újjáépítésben?</a:t>
            </a: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518FF3BB-949D-4CA7-8A69-A8D2E9B8AA27}"/>
              </a:ext>
            </a:extLst>
          </p:cNvPr>
          <p:cNvSpPr/>
          <p:nvPr/>
        </p:nvSpPr>
        <p:spPr>
          <a:xfrm>
            <a:off x="754143" y="1690688"/>
            <a:ext cx="3289956" cy="2092752"/>
          </a:xfrm>
          <a:prstGeom prst="roundRect">
            <a:avLst/>
          </a:prstGeom>
          <a:solidFill>
            <a:srgbClr val="AFD6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solidFill>
                  <a:schemeClr val="tx1"/>
                </a:solidFill>
                <a:latin typeface="Algerian" panose="04020705040A02060702" pitchFamily="82" charset="0"/>
              </a:rPr>
              <a:t>RÓMA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E5D47A25-60F1-45B4-96DE-B058B78B181E}"/>
              </a:ext>
            </a:extLst>
          </p:cNvPr>
          <p:cNvGrpSpPr/>
          <p:nvPr/>
        </p:nvGrpSpPr>
        <p:grpSpPr>
          <a:xfrm>
            <a:off x="756940" y="1702361"/>
            <a:ext cx="3289956" cy="2092752"/>
            <a:chOff x="603314" y="1970202"/>
            <a:chExt cx="3289956" cy="2092752"/>
          </a:xfrm>
        </p:grpSpPr>
        <p:sp>
          <p:nvSpPr>
            <p:cNvPr id="3" name="Téglalap: lekerekített 2">
              <a:extLst>
                <a:ext uri="{FF2B5EF4-FFF2-40B4-BE49-F238E27FC236}">
                  <a16:creationId xmlns:a16="http://schemas.microsoft.com/office/drawing/2014/main" id="{EA007E1F-78CA-433F-8213-4934D751C198}"/>
                </a:ext>
              </a:extLst>
            </p:cNvPr>
            <p:cNvSpPr/>
            <p:nvPr/>
          </p:nvSpPr>
          <p:spPr>
            <a:xfrm>
              <a:off x="603314" y="1970202"/>
              <a:ext cx="3289956" cy="2092752"/>
            </a:xfrm>
            <a:prstGeom prst="roundRect">
              <a:avLst/>
            </a:prstGeom>
            <a:solidFill>
              <a:srgbClr val="AFD6A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pic>
          <p:nvPicPr>
            <p:cNvPr id="1026" name="Picture 2" descr="trafly.hu – Minden út Rómába vezet - 10 legjobb látnivaló!">
              <a:extLst>
                <a:ext uri="{FF2B5EF4-FFF2-40B4-BE49-F238E27FC236}">
                  <a16:creationId xmlns:a16="http://schemas.microsoft.com/office/drawing/2014/main" id="{EE2983F9-565C-4F61-95D5-3FAC52147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776" y="2059976"/>
              <a:ext cx="2875032" cy="1913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6F134EB0-731D-4C96-9317-6510AF12C887}"/>
              </a:ext>
            </a:extLst>
          </p:cNvPr>
          <p:cNvGrpSpPr/>
          <p:nvPr/>
        </p:nvGrpSpPr>
        <p:grpSpPr>
          <a:xfrm>
            <a:off x="5555531" y="1807699"/>
            <a:ext cx="3289956" cy="2092752"/>
            <a:chOff x="4581426" y="1780462"/>
            <a:chExt cx="3289956" cy="2092752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B1141418-1DE1-405D-84A2-131E1E187E5D}"/>
                </a:ext>
              </a:extLst>
            </p:cNvPr>
            <p:cNvSpPr/>
            <p:nvPr/>
          </p:nvSpPr>
          <p:spPr>
            <a:xfrm>
              <a:off x="4581426" y="1780462"/>
              <a:ext cx="3289956" cy="2092752"/>
            </a:xfrm>
            <a:prstGeom prst="roundRect">
              <a:avLst/>
            </a:prstGeom>
            <a:solidFill>
              <a:srgbClr val="AFD6A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4CE9D1C4-B252-432A-962F-F3EC16FB9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4344" y="1848933"/>
              <a:ext cx="2747047" cy="1844732"/>
            </a:xfrm>
            <a:prstGeom prst="rect">
              <a:avLst/>
            </a:prstGeom>
          </p:spPr>
        </p:pic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8170A176-5D4C-4519-BF9A-EF1705D733A6}"/>
              </a:ext>
            </a:extLst>
          </p:cNvPr>
          <p:cNvGrpSpPr/>
          <p:nvPr/>
        </p:nvGrpSpPr>
        <p:grpSpPr>
          <a:xfrm>
            <a:off x="2667783" y="4411795"/>
            <a:ext cx="3289957" cy="2092753"/>
            <a:chOff x="2667784" y="4400122"/>
            <a:chExt cx="3289957" cy="2092753"/>
          </a:xfrm>
        </p:grpSpPr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C7B53BC9-13FC-43D1-AD64-4D6AE1D2DA7D}"/>
                </a:ext>
              </a:extLst>
            </p:cNvPr>
            <p:cNvSpPr/>
            <p:nvPr/>
          </p:nvSpPr>
          <p:spPr>
            <a:xfrm>
              <a:off x="2667784" y="4400122"/>
              <a:ext cx="3289957" cy="2092753"/>
            </a:xfrm>
            <a:prstGeom prst="roundRect">
              <a:avLst/>
            </a:prstGeom>
            <a:solidFill>
              <a:srgbClr val="AFD6A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179925C2-BF61-4AB1-AF8F-0FE9120B0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9274" y="4522573"/>
              <a:ext cx="2466975" cy="1847850"/>
            </a:xfrm>
            <a:prstGeom prst="rect">
              <a:avLst/>
            </a:prstGeom>
          </p:spPr>
        </p:pic>
      </p:grp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E08CCBC2-E689-4FB7-9C10-53B8FBB4A066}"/>
              </a:ext>
            </a:extLst>
          </p:cNvPr>
          <p:cNvGrpSpPr/>
          <p:nvPr/>
        </p:nvGrpSpPr>
        <p:grpSpPr>
          <a:xfrm>
            <a:off x="7371759" y="4388449"/>
            <a:ext cx="3289957" cy="2092753"/>
            <a:chOff x="7371760" y="4400121"/>
            <a:chExt cx="3289957" cy="2092753"/>
          </a:xfrm>
        </p:grpSpPr>
        <p:sp>
          <p:nvSpPr>
            <p:cNvPr id="14" name="Téglalap: lekerekített 13">
              <a:extLst>
                <a:ext uri="{FF2B5EF4-FFF2-40B4-BE49-F238E27FC236}">
                  <a16:creationId xmlns:a16="http://schemas.microsoft.com/office/drawing/2014/main" id="{74C9675A-0C75-43A9-B7C7-75543B87E278}"/>
                </a:ext>
              </a:extLst>
            </p:cNvPr>
            <p:cNvSpPr/>
            <p:nvPr/>
          </p:nvSpPr>
          <p:spPr>
            <a:xfrm>
              <a:off x="7371760" y="4400121"/>
              <a:ext cx="3289957" cy="2092753"/>
            </a:xfrm>
            <a:prstGeom prst="roundRect">
              <a:avLst/>
            </a:prstGeom>
            <a:solidFill>
              <a:srgbClr val="AFD6A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F1A7A9C5-F279-47E2-BD1D-D34FABA3C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7687" y="4548765"/>
              <a:ext cx="2698102" cy="1795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58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B611A1-C090-4FB7-A3DD-B5C40C66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22" y="1297282"/>
            <a:ext cx="11519555" cy="4263436"/>
          </a:xfrm>
        </p:spPr>
        <p:txBody>
          <a:bodyPr>
            <a:noAutofit/>
          </a:bodyPr>
          <a:lstStyle/>
          <a:p>
            <a:pPr algn="ctr"/>
            <a:r>
              <a:rPr lang="hu-HU" sz="6600" dirty="0">
                <a:latin typeface="Algerian" panose="04020705040A02060702" pitchFamily="82" charset="0"/>
              </a:rPr>
              <a:t>Aggtelek, </a:t>
            </a:r>
            <a:br>
              <a:rPr lang="hu-HU" sz="6600" dirty="0">
                <a:latin typeface="Algerian" panose="04020705040A02060702" pitchFamily="82" charset="0"/>
              </a:rPr>
            </a:br>
            <a:r>
              <a:rPr lang="hu-HU" sz="6600" dirty="0">
                <a:latin typeface="Algerian" panose="04020705040A02060702" pitchFamily="82" charset="0"/>
              </a:rPr>
              <a:t>a föld alatti mesevilág</a:t>
            </a:r>
          </a:p>
        </p:txBody>
      </p:sp>
    </p:spTree>
    <p:extLst>
      <p:ext uri="{BB962C8B-B14F-4D97-AF65-F5344CB8AC3E}">
        <p14:creationId xmlns:p14="http://schemas.microsoft.com/office/powerpoint/2010/main" val="21515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39" y="0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6" y="100611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38" y="100611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A480EA31-D1F5-4919-8E67-761521A6D794}"/>
              </a:ext>
            </a:extLst>
          </p:cNvPr>
          <p:cNvSpPr txBox="1"/>
          <p:nvPr/>
        </p:nvSpPr>
        <p:spPr>
          <a:xfrm>
            <a:off x="212137" y="1045208"/>
            <a:ext cx="524720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Sajó folyótól északra emelkedik az Észak-borsodi-hegyvidék, melynek északi fele az Aggteleki-karszt. </a:t>
            </a: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hegység mélyében több nagy barlangrendszer húzódik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kopár hegyek alatt. </a:t>
            </a:r>
          </a:p>
          <a:p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Közülük a legnagyobb az Aggteleki-cseppkőbarlang, vagy más néven a Baradla, mely nemzetközileg is védett, a világörökség része.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FC2835B-0672-4C98-9A9B-1F4509592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495" y="578983"/>
            <a:ext cx="3342305" cy="213907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8C071C7-5121-4120-AC27-1E38D5887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933" y="2768952"/>
            <a:ext cx="2608682" cy="1790461"/>
          </a:xfrm>
          <a:prstGeom prst="rect">
            <a:avLst/>
          </a:prstGeom>
        </p:spPr>
      </p:pic>
      <p:pic>
        <p:nvPicPr>
          <p:cNvPr id="2052" name="Picture 4" descr="Aggteleki Nemzeti Park, Magyarország » Országjáró">
            <a:extLst>
              <a:ext uri="{FF2B5EF4-FFF2-40B4-BE49-F238E27FC236}">
                <a16:creationId xmlns:a16="http://schemas.microsoft.com/office/drawing/2014/main" id="{265868E0-8E8C-455B-A3F1-0964AD310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301" y="4510894"/>
            <a:ext cx="2945340" cy="17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9FB0893A-FC31-49C3-950F-D7D1DD737056}"/>
              </a:ext>
            </a:extLst>
          </p:cNvPr>
          <p:cNvSpPr txBox="1"/>
          <p:nvPr/>
        </p:nvSpPr>
        <p:spPr>
          <a:xfrm>
            <a:off x="8427563" y="341990"/>
            <a:ext cx="156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B050"/>
                </a:solidFill>
                <a:latin typeface="Algerian" panose="04020705040A02060702" pitchFamily="82" charset="0"/>
              </a:rPr>
              <a:t>FEKVÉSE</a:t>
            </a:r>
          </a:p>
        </p:txBody>
      </p:sp>
    </p:spTree>
    <p:extLst>
      <p:ext uri="{BB962C8B-B14F-4D97-AF65-F5344CB8AC3E}">
        <p14:creationId xmlns:p14="http://schemas.microsoft.com/office/powerpoint/2010/main" val="612018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239" y="0"/>
            <a:ext cx="6084335" cy="66147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6" y="100611"/>
            <a:ext cx="5906814" cy="661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038" y="100611"/>
            <a:ext cx="5907536" cy="6614733"/>
          </a:xfrm>
          <a:prstGeom prst="rect">
            <a:avLst/>
          </a:prstGeom>
        </p:spPr>
      </p:pic>
      <p:sp>
        <p:nvSpPr>
          <p:cNvPr id="8" name="Szalagív 7"/>
          <p:cNvSpPr/>
          <p:nvPr/>
        </p:nvSpPr>
        <p:spPr>
          <a:xfrm>
            <a:off x="5717267" y="100611"/>
            <a:ext cx="756744" cy="441434"/>
          </a:xfrm>
          <a:prstGeom prst="blockArc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558" y="2051925"/>
            <a:ext cx="768163" cy="2316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558" y="4217495"/>
            <a:ext cx="768163" cy="23166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558" y="6433371"/>
            <a:ext cx="768163" cy="231668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C02FDD7E-FF5F-4242-BF53-0536400FB6E2}"/>
              </a:ext>
            </a:extLst>
          </p:cNvPr>
          <p:cNvSpPr txBox="1"/>
          <p:nvPr/>
        </p:nvSpPr>
        <p:spPr>
          <a:xfrm>
            <a:off x="6650809" y="419496"/>
            <a:ext cx="5245818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falakon fehér, vörös, narancs- és citromsárga színekben pompázó cseppkövek, tündöklő cseppkőoszlopok sorakoznak.</a:t>
            </a:r>
          </a:p>
          <a:p>
            <a:pPr algn="just"/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egyik olyan, mint egy kiterjesztett szárnyú sas, a másik, mint egy nagyszakállú Télapó. </a:t>
            </a:r>
          </a:p>
          <a:p>
            <a:pPr algn="just"/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cseppkövek alakja, mérete sokféle lehet. Léteznek egészen </a:t>
            </a:r>
            <a:r>
              <a:rPr lang="hu-H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vékonyak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 kialakulhatnak méretes átmérőjű, több méter magas oszlopok is. </a:t>
            </a:r>
          </a:p>
          <a:p>
            <a:pPr algn="just"/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cseppkövek védelme rendkívül fontos, mivel a növekedésük igen lassú folyamat. 1 mm cseppkő kialakulásához 15-20 év szükséges. 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DA48DF9-28F1-4A35-B9EC-E50F6A0355B3}"/>
              </a:ext>
            </a:extLst>
          </p:cNvPr>
          <p:cNvSpPr txBox="1"/>
          <p:nvPr/>
        </p:nvSpPr>
        <p:spPr>
          <a:xfrm>
            <a:off x="377341" y="5307466"/>
            <a:ext cx="55350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hlinkClick r:id="rId6"/>
              </a:rPr>
              <a:t>https://create.kahoot.it/details/a78e032f-4ff0-4f73-91f2-18ee0fa29862</a:t>
            </a:r>
            <a:endParaRPr lang="hu-HU" sz="1400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9AAAC96-7729-4ED7-9750-E6EC82965A54}"/>
              </a:ext>
            </a:extLst>
          </p:cNvPr>
          <p:cNvSpPr txBox="1"/>
          <p:nvPr/>
        </p:nvSpPr>
        <p:spPr>
          <a:xfrm>
            <a:off x="377341" y="4072469"/>
            <a:ext cx="5245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7"/>
              </a:rPr>
              <a:t>https://www.youtube.com/watch?v=XG-XX83mrpo</a:t>
            </a:r>
            <a:endParaRPr lang="hu-HU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36FA157-74F6-4B68-B02F-FEEF91E228FF}"/>
              </a:ext>
            </a:extLst>
          </p:cNvPr>
          <p:cNvSpPr txBox="1"/>
          <p:nvPr/>
        </p:nvSpPr>
        <p:spPr>
          <a:xfrm>
            <a:off x="377340" y="4968912"/>
            <a:ext cx="4354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Teszteld tudásod! (Készítsd elő a tabletet!)</a:t>
            </a:r>
          </a:p>
        </p:txBody>
      </p:sp>
      <p:pic>
        <p:nvPicPr>
          <p:cNvPr id="2" name="Online médiaelem 1" title="MI, MAGYAROK - Színes világ a föld alatti sötétben - Az Aggteleki-karszt barlangjai">
            <a:hlinkClick r:id="" action="ppaction://media"/>
            <a:extLst>
              <a:ext uri="{FF2B5EF4-FFF2-40B4-BE49-F238E27FC236}">
                <a16:creationId xmlns:a16="http://schemas.microsoft.com/office/drawing/2014/main" id="{20207103-6305-4B82-ABB0-1C7C729414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13833" y="419496"/>
            <a:ext cx="4897153" cy="367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0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1401</TotalTime>
  <Words>1165</Words>
  <Application>Microsoft Office PowerPoint</Application>
  <PresentationFormat>Szélesvásznú</PresentationFormat>
  <Paragraphs>201</Paragraphs>
  <Slides>24</Slides>
  <Notes>0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1" baseType="lpstr">
      <vt:lpstr>Algerian</vt:lpstr>
      <vt:lpstr>Arial</vt:lpstr>
      <vt:lpstr>Calibri</vt:lpstr>
      <vt:lpstr>Calibri Light</vt:lpstr>
      <vt:lpstr>Roboto</vt:lpstr>
      <vt:lpstr>Times New Roman</vt:lpstr>
      <vt:lpstr>Office-téma</vt:lpstr>
      <vt:lpstr>SZÜLŐFÖLDEM SZÉP HATÁRA</vt:lpstr>
      <vt:lpstr>PowerPoint-bemutató</vt:lpstr>
      <vt:lpstr>Szeged,  a napfény városa</vt:lpstr>
      <vt:lpstr>PowerPoint-bemutató</vt:lpstr>
      <vt:lpstr>PowerPoint-bemutató</vt:lpstr>
      <vt:lpstr>Felismered  azoknak az európai városoknak a   szimbólumait, amelyek segítettek a város  újjáépítésben?</vt:lpstr>
      <vt:lpstr>Aggtelek,  a föld alatti mesevilág</vt:lpstr>
      <vt:lpstr>PowerPoint-bemutató</vt:lpstr>
      <vt:lpstr>PowerPoint-bemutató</vt:lpstr>
      <vt:lpstr>HollókŐ</vt:lpstr>
      <vt:lpstr>PowerPoint-bemutató</vt:lpstr>
      <vt:lpstr>PowerPoint-bemutató</vt:lpstr>
      <vt:lpstr>Palócz népviselet</vt:lpstr>
      <vt:lpstr>A tokaji borvidék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tokaji borvidék</dc:title>
  <dc:creator>Bálint Koncsek</dc:creator>
  <cp:lastModifiedBy>Bálint Koncsek</cp:lastModifiedBy>
  <cp:revision>79</cp:revision>
  <dcterms:created xsi:type="dcterms:W3CDTF">2019-04-06T18:50:57Z</dcterms:created>
  <dcterms:modified xsi:type="dcterms:W3CDTF">2022-04-25T17:36:33Z</dcterms:modified>
</cp:coreProperties>
</file>